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61" r:id="rId4"/>
    <p:sldId id="262" r:id="rId5"/>
    <p:sldId id="260" r:id="rId6"/>
    <p:sldId id="264" r:id="rId7"/>
    <p:sldId id="263" r:id="rId8"/>
    <p:sldId id="258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B7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FE449-9BA4-4405-A94D-B70C07B22974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95CDA-B182-4F6A-B0AB-454ACA126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061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95CDA-B182-4F6A-B0AB-454ACA12664C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70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Photoshop\17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BFBB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Photoshop\2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BFBB7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hotoshop\2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BFBB7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BFBB7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323850" y="836613"/>
            <a:ext cx="8496622" cy="1470025"/>
          </a:xfrm>
        </p:spPr>
        <p:txBody>
          <a:bodyPr/>
          <a:lstStyle/>
          <a:p>
            <a:r>
              <a:rPr lang="ru-RU" sz="4000" b="1" dirty="0"/>
              <a:t>Тема № 3 «Финансовый контроль в России»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7265293" cy="2472035"/>
          </a:xfrm>
        </p:spPr>
        <p:txBody>
          <a:bodyPr/>
          <a:lstStyle/>
          <a:p>
            <a:pPr lvl="0" algn="l"/>
            <a:r>
              <a:rPr lang="ru-RU" sz="2400" dirty="0"/>
              <a:t>1. Возникновение системы органов финансового контроля в России.</a:t>
            </a:r>
          </a:p>
          <a:p>
            <a:pPr lvl="0" algn="l"/>
            <a:r>
              <a:rPr lang="ru-RU" sz="2400" dirty="0"/>
              <a:t>2. Развитие финансового контроля в России в период с 1861 по 1917 год.</a:t>
            </a:r>
          </a:p>
          <a:p>
            <a:pPr lvl="0" algn="l"/>
            <a:r>
              <a:rPr lang="ru-RU" sz="2400" dirty="0"/>
              <a:t>3. Система органов финансового контроля в Советской России в период с 1917 по 1991 год.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196752"/>
            <a:ext cx="799288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>
                <a:solidFill>
                  <a:srgbClr val="FFCC66"/>
                </a:solidFill>
                <a:latin typeface="Garamond" panose="02020404030301010803" pitchFamily="18" charset="0"/>
              </a:rPr>
              <a:t>Местная реформа 1775 года повлекла за собой значительные из­менения в центральном государственном аппарате России. Для ру­ководства отдельными отраслями управления в составе Сената были созданы экспедиции. Вновь созданным органом финансового конт­роля явилась Экспедиция о государственных доходах. Она наследо­вала распорядительные функции Камер- и Берг-коллегий, о государ­ственных расходах - </a:t>
            </a:r>
            <a:r>
              <a:rPr lang="ru-RU" sz="2600" dirty="0" err="1">
                <a:solidFill>
                  <a:srgbClr val="FFCC66"/>
                </a:solidFill>
                <a:latin typeface="Garamond" panose="02020404030301010803" pitchFamily="18" charset="0"/>
              </a:rPr>
              <a:t>Штатс</a:t>
            </a:r>
            <a:r>
              <a:rPr lang="ru-RU" sz="2600" dirty="0">
                <a:solidFill>
                  <a:srgbClr val="FFCC66"/>
                </a:solidFill>
                <a:latin typeface="Garamond" panose="02020404030301010803" pitchFamily="18" charset="0"/>
              </a:rPr>
              <a:t>-конторы, о свидетельстве счетов - </a:t>
            </a:r>
            <a:r>
              <a:rPr lang="ru-RU" sz="2600" dirty="0" err="1">
                <a:solidFill>
                  <a:srgbClr val="FFCC66"/>
                </a:solidFill>
                <a:latin typeface="Garamond" panose="02020404030301010803" pitchFamily="18" charset="0"/>
              </a:rPr>
              <a:t>Ревизион</a:t>
            </a:r>
            <a:r>
              <a:rPr lang="ru-RU" sz="2600" dirty="0">
                <a:solidFill>
                  <a:srgbClr val="FFCC66"/>
                </a:solidFill>
                <a:latin typeface="Garamond" panose="02020404030301010803" pitchFamily="18" charset="0"/>
              </a:rPr>
              <a:t>-коллегии, о государственных недоимках - Канцелярии конфискации.</a:t>
            </a:r>
          </a:p>
        </p:txBody>
      </p:sp>
    </p:spTree>
    <p:extLst>
      <p:ext uri="{BB962C8B-B14F-4D97-AF65-F5344CB8AC3E}">
        <p14:creationId xmlns:p14="http://schemas.microsoft.com/office/powerpoint/2010/main" val="2929793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284984"/>
            <a:ext cx="8229600" cy="1143000"/>
          </a:xfrm>
        </p:spPr>
        <p:txBody>
          <a:bodyPr/>
          <a:lstStyle/>
          <a:p>
            <a:r>
              <a:rPr lang="ru-RU" sz="3800" dirty="0"/>
              <a:t>В 1780 году Экспедиция о государственных доходах была разде­лена на четыре самостоятельные экспедиции, из которых первая за­ведовала государственными доходами, вторая - расходами, третья - свидетельством счетов и четвертая - взысканием недоимок, недобо­ров и начетов.</a:t>
            </a:r>
            <a:br>
              <a:rPr lang="ru-RU" sz="3800" dirty="0"/>
            </a:b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476554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720840"/>
            <a:ext cx="7704856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В составе Государственного казначейства в период 1809-1836 го­дов осуществляла контрольные полномочия Государственная экспе­диция для ревизии счетов. Образованная Указом от 20 февраля 1809 года как единый орган финансового контроля гражданского ве­домства, она включала два отделения. Первое осуществляло ревизию всех губернских счетов по 1807 год, а второе производило ревизию счетов других учреждений.</a:t>
            </a:r>
          </a:p>
        </p:txBody>
      </p:sp>
    </p:spTree>
    <p:extLst>
      <p:ext uri="{BB962C8B-B14F-4D97-AF65-F5344CB8AC3E}">
        <p14:creationId xmlns:p14="http://schemas.microsoft.com/office/powerpoint/2010/main" val="1489918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687447" y="116632"/>
            <a:ext cx="72728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Вопрос об изменениях в организации финансового контроля в начале </a:t>
            </a:r>
            <a:r>
              <a:rPr lang="en-US" sz="2000" dirty="0">
                <a:latin typeface="Garamond" panose="02020404030301010803" pitchFamily="18" charset="0"/>
              </a:rPr>
              <a:t>XIX</a:t>
            </a:r>
            <a:r>
              <a:rPr lang="ru-RU" sz="2000" dirty="0">
                <a:latin typeface="Garamond" panose="02020404030301010803" pitchFamily="18" charset="0"/>
              </a:rPr>
              <a:t> века возник в связи с проектами внутренних реформ, разработка которых была поручена М. М. Сперанскому.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39375" y="1217464"/>
            <a:ext cx="7920880" cy="16312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Взгляды М.М. Сперанского на задачи и организацию государ­ственного финансового контроля получают развитие в его - «Плане финансов» 1810 года. Министерство финансов, по его мнению, должно было состоять из трех учреждений соответственно трем частям управления финансами.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2996952"/>
            <a:ext cx="8280920" cy="36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М.М. Сперанский рассматривал контроль как составную часть управления финансами, при этом основным содер­жанием и функцией финансового контроля предстает проверка ис­полнения бюджета. Результатами преобразований в сфере управления финансами явилось создание Главного управления ревизии государственных счетов, приравненного в правах к министерству (образовано Мани­фестом Александра </a:t>
            </a:r>
            <a:r>
              <a:rPr lang="en-US" sz="2000" dirty="0">
                <a:latin typeface="Garamond" panose="02020404030301010803" pitchFamily="18" charset="0"/>
              </a:rPr>
              <a:t>I o</a:t>
            </a:r>
            <a:r>
              <a:rPr lang="ru-RU" sz="2000" dirty="0">
                <a:latin typeface="Garamond" panose="02020404030301010803" pitchFamily="18" charset="0"/>
              </a:rPr>
              <a:t>т 28 января 1811 года). Государственный со­вет, специально созданный для рассмотрения вопросов, связанных с реорганизацией министерств, посчитал невозможным соединение всех трех функций управления финансами в одном органе, что пред­лагалось Сперанским.</a:t>
            </a:r>
          </a:p>
        </p:txBody>
      </p:sp>
    </p:spTree>
    <p:extLst>
      <p:ext uri="{BB962C8B-B14F-4D97-AF65-F5344CB8AC3E}">
        <p14:creationId xmlns:p14="http://schemas.microsoft.com/office/powerpoint/2010/main" val="998736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140968"/>
            <a:ext cx="8229600" cy="1143000"/>
          </a:xfrm>
        </p:spPr>
        <p:txBody>
          <a:bodyPr/>
          <a:lstStyle/>
          <a:p>
            <a:r>
              <a:rPr lang="ru-RU" sz="3200" dirty="0"/>
              <a:t>Главное управление ревизии государственных счетов состояло из государственного контролера (с правами министра) и двух департа­ментов: департамента ревизии счетов по гражданской части и депар­тамента ревизии счетов по части военной и морской. В его составе был создан Совет по главному управлению ревизии государственных счетов, или, как он иногда именовался, Совет государственного кон­тролера.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95452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3116089"/>
            <a:ext cx="4989240" cy="1143000"/>
          </a:xfrm>
        </p:spPr>
        <p:txBody>
          <a:bodyPr/>
          <a:lstStyle/>
          <a:p>
            <a:r>
              <a:rPr lang="ru-RU" sz="2800" dirty="0"/>
              <a:t>Первый государственный контролер, барон </a:t>
            </a:r>
            <a:r>
              <a:rPr lang="ru-RU" sz="2800" dirty="0" err="1"/>
              <a:t>Компельгаузен</a:t>
            </a:r>
            <a:r>
              <a:rPr lang="ru-RU" sz="2800" dirty="0"/>
              <a:t>, первоначально отдавал предпочтение независимо организованной документальной проверке отчетности. В 1821-1823 годах вопросы ревизионной системы Главного управления активно обсуждались в Комитете по организации учета в министерствах. 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2050" name="Picture 2" descr="http://upload.wikimedia.org/wikipedia/commons/e/ef/Balthasar_Campenhaus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2880320" cy="3694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142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404664"/>
            <a:ext cx="750952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atin typeface="Garamond" panose="02020404030301010803" pitchFamily="18" charset="0"/>
              </a:rPr>
              <a:t>Функции финансового контроля в рассматриваемый период вы­полнял еще один специальный орган - Департамент государствен­ного казначейства Министерства финансов, образованный по «Уч­реждению Департамента государствен­ного казначейства» от 2 февраля 1821 года. В его состав входила так называемая контрольная часть, занимавша­яся проверкой счетов Главного казначейства губернских и уездных казначейств и казенных палат. Департамент был упразднен вместе с Министерством финансов 26 октября 1917 года.</a:t>
            </a:r>
          </a:p>
          <a:p>
            <a:pPr marL="0" indent="0" algn="ctr">
              <a:buNone/>
            </a:pPr>
            <a:endParaRPr lang="ru-RU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713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8568" y="4221088"/>
            <a:ext cx="3701008" cy="1143000"/>
          </a:xfrm>
        </p:spPr>
        <p:txBody>
          <a:bodyPr/>
          <a:lstStyle/>
          <a:p>
            <a:r>
              <a:rPr lang="ru-RU" sz="2000" dirty="0"/>
              <a:t>При его рассмотрении в Госу­дарственном совете член совета П. Д. Киселев выразил свое особое мнение о направлениях изменения ревизионной системы.</a:t>
            </a:r>
          </a:p>
        </p:txBody>
      </p:sp>
      <p:pic>
        <p:nvPicPr>
          <p:cNvPr id="3074" name="Picture 2" descr="http://upload.wikimedia.org/wikipedia/commons/thumb/c/c6/Khitrovo_Alexander.jpg/250px-Khitrovo_Alexan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852" y="1700808"/>
            <a:ext cx="238125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71800" y="1772816"/>
            <a:ext cx="38610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FBFBB7"/>
                </a:solidFill>
                <a:latin typeface="Calibri"/>
              </a:rPr>
              <a:t>Государственный контролер А.3.Хитрово разработал проект положения о Государственном контроле, основан­ный на системе генеральных отчетов.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188640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CC66"/>
                </a:solidFill>
              </a:rPr>
              <a:t>Указом Николая </a:t>
            </a:r>
            <a:r>
              <a:rPr lang="en-US" dirty="0">
                <a:solidFill>
                  <a:srgbClr val="FFCC66"/>
                </a:solidFill>
              </a:rPr>
              <a:t>I</a:t>
            </a:r>
            <a:r>
              <a:rPr lang="ru-RU" dirty="0">
                <a:solidFill>
                  <a:srgbClr val="FFCC66"/>
                </a:solidFill>
              </a:rPr>
              <a:t> от 30 декабря 1836 года Главное управление ревизии государственных счетов было преобразовано в Государствен­ный контроль. И снова возникает вопрос об изменении действовав­шей системы контроля. </a:t>
            </a:r>
          </a:p>
        </p:txBody>
      </p:sp>
      <p:pic>
        <p:nvPicPr>
          <p:cNvPr id="3076" name="Picture 4" descr="http://www.age-0.ru/img/1000000619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212976"/>
            <a:ext cx="2472209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704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FFCC66"/>
                </a:solidFill>
                <a:latin typeface="Garamond" panose="02020404030301010803" pitchFamily="18" charset="0"/>
              </a:rPr>
              <a:t>В 1836 году система генеральной отчетности получила свое законодательное закрепление и просуществовала до конца </a:t>
            </a:r>
            <a:r>
              <a:rPr lang="en-US" sz="2800" dirty="0">
                <a:solidFill>
                  <a:srgbClr val="FFCC66"/>
                </a:solidFill>
                <a:latin typeface="Garamond" panose="02020404030301010803" pitchFamily="18" charset="0"/>
              </a:rPr>
              <a:t>XIX</a:t>
            </a:r>
            <a:r>
              <a:rPr lang="ru-RU" sz="2800" dirty="0">
                <a:solidFill>
                  <a:srgbClr val="FFCC66"/>
                </a:solidFill>
                <a:latin typeface="Garamond" panose="02020404030301010803" pitchFamily="18" charset="0"/>
              </a:rPr>
              <a:t> века. Государственный контроль не производил ревизии отчетности, по­скольку не имел дело с подлинными книгами и документами.  Генеральные отчеты готовились министерскими департаментами и направлялись в Государственный контроль, который практически был устранен от ведения проверок, и, таким образом, не имел пред­ставления о реальном положении финансов страны.</a:t>
            </a:r>
          </a:p>
        </p:txBody>
      </p:sp>
    </p:spTree>
    <p:extLst>
      <p:ext uri="{BB962C8B-B14F-4D97-AF65-F5344CB8AC3E}">
        <p14:creationId xmlns:p14="http://schemas.microsoft.com/office/powerpoint/2010/main" val="1807935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260648"/>
            <a:ext cx="7128792" cy="175432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/>
              <a:t>По Положению 1836 года основными задачами Госконтроля были:</a:t>
            </a:r>
          </a:p>
          <a:p>
            <a:pPr marL="285750" indent="-285750">
              <a:buFontTx/>
              <a:buChar char="-"/>
            </a:pPr>
            <a:r>
              <a:rPr lang="ru-RU" dirty="0"/>
              <a:t>ревизия генеральных отчетов путем проверки книг и счетов;</a:t>
            </a:r>
          </a:p>
          <a:p>
            <a:pPr marL="285750" indent="-285750">
              <a:buFontTx/>
              <a:buChar char="-"/>
            </a:pPr>
            <a:r>
              <a:rPr lang="ru-RU" dirty="0"/>
              <a:t>состав­ление мнений О выгодах и убытках, понесенных казной при прове­дении финансовых операций; </a:t>
            </a:r>
          </a:p>
          <a:p>
            <a:pPr marL="285750" indent="-285750">
              <a:buFontTx/>
              <a:buChar char="-"/>
            </a:pPr>
            <a:r>
              <a:rPr lang="ru-RU" dirty="0"/>
              <a:t>составление отчетов о ходе и резуль­татах проверки капиталов учреждений.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204864"/>
            <a:ext cx="7974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CC66"/>
                </a:solidFill>
              </a:rPr>
              <a:t>В результате Крымской войны 1853-1856 годов финансы страны пришли в критическое состояние.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6005" y="3284984"/>
            <a:ext cx="78977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CC66"/>
                </a:solidFill>
              </a:rPr>
              <a:t>Назрела настоятельная необходимость в проведении финансовой реформы, подготовка к которой активизировалась после окончания военных действий.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941168"/>
            <a:ext cx="6912768" cy="1477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18 февраля 1859 года Александр </a:t>
            </a:r>
            <a:r>
              <a:rPr lang="en-US" dirty="0"/>
              <a:t>II</a:t>
            </a:r>
            <a:r>
              <a:rPr lang="ru-RU" dirty="0"/>
              <a:t> утвердил представленный про­ект преобразований, предложенный В.А. Татариновым. Теперь не­обходимо было разработать правила составления государственной росписи, кассовые правила и проекты законодательных актов о ре­форме финансового контроля. </a:t>
            </a:r>
          </a:p>
        </p:txBody>
      </p:sp>
    </p:spTree>
    <p:extLst>
      <p:ext uri="{BB962C8B-B14F-4D97-AF65-F5344CB8AC3E}">
        <p14:creationId xmlns:p14="http://schemas.microsoft.com/office/powerpoint/2010/main" val="320914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/>
          <a:lstStyle/>
          <a:p>
            <a:r>
              <a:rPr lang="ru-RU" b="1" dirty="0"/>
              <a:t>1. Возникновение системы органов финансового контроля в России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140968"/>
            <a:ext cx="8229600" cy="1143000"/>
          </a:xfrm>
        </p:spPr>
        <p:txBody>
          <a:bodyPr/>
          <a:lstStyle/>
          <a:p>
            <a:r>
              <a:rPr lang="ru-RU" b="1" dirty="0"/>
              <a:t>2. Развитие финансового контроля в России в период с 1861 по 1917 год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658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196752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Garamond" panose="02020404030301010803" pitchFamily="18" charset="0"/>
              </a:rPr>
              <a:t>В 1862 году были приняты «Правила о составлении, рассмотрении, утверждении и исполнении государственной росписи и финансовых смет министерств и главных управлений», которые установили ос­новные начала сметно-бюджетной дисциплины. Кроме того, в руко­водство членам Госконтроля были изданы Инструкция ревизорам, проверяющим документы по расходам, Инструкции для ревизии пошлин на право торговли, Инструкция для ревизии доходов.</a:t>
            </a:r>
          </a:p>
        </p:txBody>
      </p:sp>
    </p:spTree>
    <p:extLst>
      <p:ext uri="{BB962C8B-B14F-4D97-AF65-F5344CB8AC3E}">
        <p14:creationId xmlns:p14="http://schemas.microsoft.com/office/powerpoint/2010/main" val="2903908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1619672" y="692696"/>
            <a:ext cx="6984776" cy="4968552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В результате реформы Государственного контроля (1862-1868 гг.) он превратился в единый ревизионный орган, наделенный правом документальной ревизии всех государственных учреждений в цент­ре и на местах. Государственный контролер входил в состав высших органов царского правительства: Государственный совет, Комитет министров и Комитет финансов.</a:t>
            </a:r>
          </a:p>
        </p:txBody>
      </p:sp>
    </p:spTree>
    <p:extLst>
      <p:ext uri="{BB962C8B-B14F-4D97-AF65-F5344CB8AC3E}">
        <p14:creationId xmlns:p14="http://schemas.microsoft.com/office/powerpoint/2010/main" val="3861549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188640"/>
            <a:ext cx="6696744" cy="156966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В состав центрального аппарата Государственного контроля вхо­дили департаменты: гражданской отчетности, военной и морской, а впоследствии железнодорожный и кредитный.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988840"/>
            <a:ext cx="7182742" cy="193899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solidFill>
                  <a:srgbClr val="EEECE1">
                    <a:lumMod val="50000"/>
                  </a:srgbClr>
                </a:solidFill>
                <a:latin typeface="Garamond" panose="02020404030301010803" pitchFamily="18" charset="0"/>
              </a:rPr>
              <a:t>Был образован особый контрольный орган для коммерческих портов. Местные органы го­сударственного контроля состояли из 59 контрольных палат и 22 кон­трольных учреждений для казенных железных дорог.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4108210"/>
            <a:ext cx="6467995" cy="193899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solidFill>
                  <a:srgbClr val="EEECE1">
                    <a:lumMod val="50000"/>
                  </a:srgbClr>
                </a:solidFill>
                <a:latin typeface="Garamond" panose="02020404030301010803" pitchFamily="18" charset="0"/>
              </a:rPr>
              <a:t>Государствен­ный контроль стал осуществлять предварительную проверку смет ведомств, а с 1866 года - составлять отчеты об исполнении государ­ственной росписи и финансовые сметы министерств.</a:t>
            </a:r>
          </a:p>
        </p:txBody>
      </p:sp>
    </p:spTree>
    <p:extLst>
      <p:ext uri="{BB962C8B-B14F-4D97-AF65-F5344CB8AC3E}">
        <p14:creationId xmlns:p14="http://schemas.microsoft.com/office/powerpoint/2010/main" val="1392512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484784"/>
            <a:ext cx="7200800" cy="646331"/>
          </a:xfrm>
          <a:prstGeom prst="rect">
            <a:avLst/>
          </a:prstGeom>
          <a:solidFill>
            <a:srgbClr val="FBFBB7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Положение о Государственном контроле от 28 апреля 1892 года определяло следующие его функции: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068960"/>
            <a:ext cx="7200800" cy="1200329"/>
          </a:xfrm>
          <a:prstGeom prst="rect">
            <a:avLst/>
          </a:prstGeom>
          <a:solidFill>
            <a:srgbClr val="FBFBB7"/>
          </a:solidFill>
        </p:spPr>
        <p:txBody>
          <a:bodyPr wrap="square">
            <a:spAutoFit/>
          </a:bodyPr>
          <a:lstStyle/>
          <a:p>
            <a:r>
              <a:rPr lang="ru-RU" dirty="0"/>
              <a:t>- бюджетные - поверка и составление финансо­вых смет, Подготовка отчета по исполнению государственной росписи доходов и расходов, совершенствование правил и форм сче­товодства и отчетности;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78613"/>
            <a:ext cx="7200800" cy="646331"/>
          </a:xfrm>
          <a:prstGeom prst="rect">
            <a:avLst/>
          </a:prstGeom>
          <a:solidFill>
            <a:srgbClr val="FBFBB7"/>
          </a:solidFill>
        </p:spPr>
        <p:txBody>
          <a:bodyPr wrap="square">
            <a:spAutoFit/>
          </a:bodyPr>
          <a:lstStyle/>
          <a:p>
            <a:r>
              <a:rPr lang="ru-RU" dirty="0"/>
              <a:t>- ревизионные - ревизия отчет­ности, предварительный и фактический контроль финансово-хозяй­ственных операций;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365104"/>
            <a:ext cx="7200800" cy="646331"/>
          </a:xfrm>
          <a:prstGeom prst="rect">
            <a:avLst/>
          </a:prstGeom>
          <a:solidFill>
            <a:srgbClr val="FBFBB7"/>
          </a:solidFill>
        </p:spPr>
        <p:txBody>
          <a:bodyPr wrap="square">
            <a:spAutoFit/>
          </a:bodyPr>
          <a:lstStyle/>
          <a:p>
            <a:r>
              <a:rPr lang="ru-RU" dirty="0"/>
              <a:t>- административные - участие представите­лей Госконтроля в коллегиальных учреждениях с правом решающе­го голоса.</a:t>
            </a:r>
          </a:p>
        </p:txBody>
      </p:sp>
    </p:spTree>
    <p:extLst>
      <p:ext uri="{BB962C8B-B14F-4D97-AF65-F5344CB8AC3E}">
        <p14:creationId xmlns:p14="http://schemas.microsoft.com/office/powerpoint/2010/main" val="628906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углом 4"/>
          <p:cNvSpPr/>
          <p:nvPr/>
        </p:nvSpPr>
        <p:spPr>
          <a:xfrm>
            <a:off x="683568" y="1124744"/>
            <a:ext cx="7632848" cy="5184576"/>
          </a:xfrm>
          <a:prstGeom prst="snip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С января 1866 года во всех губерниях и областях империи были созданы независимые от местной власти контрольные палаты Госу­дарственного контроля. Они находились в непосредственном подчинении Государственного контроля и были обязаны отдавать отчет в своих действиях. На контрольные палаты были возложены задачи документальной ревизии - ревизии отчетности местных учреждений на основе первичных документов о расходах государственных средств, а также проверка подлинности операций с материальными ценностями.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36029708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ru-RU" sz="3600" dirty="0"/>
              <a:t>Ревизионная деятельность Госконтроля базировалась на много­численных правилах и инструкциях. С конца 60-х годов Государ­ственный контроль вел работу по упорядочению многочисленных материалов, сведению их в специальные уставы, ни один из которых так и не был утвержден.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029297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96952"/>
            <a:ext cx="8229600" cy="1143000"/>
          </a:xfrm>
        </p:spPr>
        <p:txBody>
          <a:bodyPr/>
          <a:lstStyle/>
          <a:p>
            <a:r>
              <a:rPr lang="ru-RU" sz="2400" dirty="0">
                <a:latin typeface="Garamond" panose="02020404030301010803" pitchFamily="18" charset="0"/>
              </a:rPr>
              <a:t>Проект устава ревизии поступил в комиссию по исполнению государственной росписи </a:t>
            </a:r>
            <a:r>
              <a:rPr lang="en-US" sz="2400" dirty="0">
                <a:latin typeface="Garamond" panose="02020404030301010803" pitchFamily="18" charset="0"/>
              </a:rPr>
              <a:t>IV</a:t>
            </a:r>
            <a:r>
              <a:rPr lang="ru-RU" sz="2400" dirty="0">
                <a:latin typeface="Garamond" panose="02020404030301010803" pitchFamily="18" charset="0"/>
              </a:rPr>
              <a:t> Думы в 1913 году. Устав не предусматри­вал реформы ревизии, но вносил некоторые нововведения: установ­ление сроков для ответов на запросы контрольных учреждений, наложение начетов в случае просрочки в доставлении требуемых материалов - и предоставлял Государственному контролю права сообщать об обнаруженных им уголовных действиях прокурорскому надзору. С началом </a:t>
            </a:r>
            <a:r>
              <a:rPr lang="en-US" sz="2400" dirty="0">
                <a:latin typeface="Garamond" panose="02020404030301010803" pitchFamily="18" charset="0"/>
              </a:rPr>
              <a:t>I</a:t>
            </a:r>
            <a:r>
              <a:rPr lang="ru-RU" sz="2400" dirty="0">
                <a:latin typeface="Garamond" panose="02020404030301010803" pitchFamily="18" charset="0"/>
              </a:rPr>
              <a:t> мировой войны проект отложили, и дальнейшая работа над ним возобновилась лишь в 1916 году. Дума приняла устав ревизии, после чего он был направлен в Государственный совет на утверждение, но так и не был принят.</a:t>
            </a:r>
          </a:p>
        </p:txBody>
      </p:sp>
    </p:spTree>
    <p:extLst>
      <p:ext uri="{BB962C8B-B14F-4D97-AF65-F5344CB8AC3E}">
        <p14:creationId xmlns:p14="http://schemas.microsoft.com/office/powerpoint/2010/main" val="3539359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7056784" cy="2808312"/>
          </a:xfr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dirty="0">
                <a:latin typeface="Garamond" panose="02020404030301010803" pitchFamily="18" charset="0"/>
              </a:rPr>
              <a:t>4 июня 1901 года в составе Госконтроля создается Департамент кредитной отчетности, производивший ревизию расходов Государ­ственного банка и его операций за счет казенных средств, расходов Крестьянского поземельного банка и других кредитных учреждений, кредитных операций Управления мелкого кредита.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717032"/>
            <a:ext cx="7056784" cy="2246769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С 1904 года ему стали подконтрольны страховые операции сберегательных касс, а с 1905 года Госконтроль начал осуществлять ре­визию годовых отчетов Государственного банка. К подконтрольным объектам прибавились Особенная канцелярия по кредитной части Министерства финансов и Экспедиции заготовления государствен­ных бумаг и Монетного двора.</a:t>
            </a:r>
          </a:p>
        </p:txBody>
      </p:sp>
    </p:spTree>
    <p:extLst>
      <p:ext uri="{BB962C8B-B14F-4D97-AF65-F5344CB8AC3E}">
        <p14:creationId xmlns:p14="http://schemas.microsoft.com/office/powerpoint/2010/main" val="30615936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17512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В период строительства железных дорог остро встает вопрос об организации контроля за казенными средствами в этой сфере. В 1884 году, когда происходит массовый выкуп частных железных дорог го­сударством, принимается положение о государственном контроле на железных дорогах. В центральных органах Государственного контро­ля был образован железнодорожный отдел, а на Балтийской, </a:t>
            </a:r>
            <a:r>
              <a:rPr lang="ru-RU" sz="2400" dirty="0" err="1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Лозово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-Севастопольской и Московско-Брестской дорогах созданы спе­циальные контрольные органы. В 1891 году железнодорожный отдел приобретает статус Департамента железнодорожной отчетности, ко­торый осуществлял ревизию отчетности государственных и частных железных дорог, а также ревизовал Управление казенных железных дорог.</a:t>
            </a:r>
          </a:p>
        </p:txBody>
      </p:sp>
    </p:spTree>
    <p:extLst>
      <p:ext uri="{BB962C8B-B14F-4D97-AF65-F5344CB8AC3E}">
        <p14:creationId xmlns:p14="http://schemas.microsoft.com/office/powerpoint/2010/main" val="41295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827584" y="764704"/>
            <a:ext cx="7777896" cy="417646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Первый общегосударственный орган финансового контроля - приказ Счетного дела (Счетный приказ, приказ столовых и счетных дел) - был создан в 1654 году.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548680"/>
            <a:ext cx="734481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Февральская буржуазно-демократическая революция 1917 года не внесла изменений в систему Государственного финансового контро­ля. Все прежнее законодательство было сохранено. Постановления Временного правительства о контроле предоставляли Государствен­ному контролеру право устанавливать постоянный и фактический контроль по своему усмотрению.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3068960"/>
            <a:ext cx="669674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В случае обнаружения злоупотреб­лений должностных лиц контрольные органы могли сообщать об этом соответствующему начальству и прокуратуре для расследования и возбуждения уголовных дел. Но практических результатов это постановление не возымело, Государственный контроль так и работал  в русле старой системы финансового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33867772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3113" y="2060848"/>
            <a:ext cx="7560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3. Система органов финансового контроля в Советской России в период с 1917 по 1991 год</a:t>
            </a:r>
            <a:endParaRPr lang="ru-RU" sz="3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3326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628800"/>
            <a:ext cx="7725544" cy="1143000"/>
          </a:xfrm>
        </p:spPr>
        <p:txBody>
          <a:bodyPr/>
          <a:lstStyle/>
          <a:p>
            <a:r>
              <a:rPr lang="ru-RU" sz="2800" dirty="0">
                <a:latin typeface="Garamond" panose="02020404030301010803" pitchFamily="18" charset="0"/>
              </a:rPr>
              <a:t>Становление государственного финансового контроля после революции 1917 года происходило под руководством В. И. Ленина. Идеи марксизма о необходимости демократического контроля послужили основой для построения системы социалистического контро­ля в Советской России.</a:t>
            </a:r>
            <a:br>
              <a:rPr lang="ru-RU" dirty="0">
                <a:latin typeface="Garamond" panose="02020404030301010803" pitchFamily="18" charset="0"/>
              </a:rPr>
            </a:b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3717032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После революции 1917 года в России в рамках прежней компе­тенции продолжал существовать специализированный орган финан­сового контроля - Государственный контроль. Декретом от 5 декабря 1917 года были определены права Государственного контроля как Народного комиссариата и создана коллегия Госконтроля.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1721484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1143000"/>
          </a:xfrm>
        </p:spPr>
        <p:txBody>
          <a:bodyPr/>
          <a:lstStyle/>
          <a:p>
            <a:r>
              <a:rPr lang="ru-RU" sz="2000" dirty="0"/>
              <a:t>Новый этап в развитии финансового контроля связан с создани­ем при Народном Комиссариате финансов Финансово-контрольного управления, на которое возлагались следующие задачи: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последующий документальный контроль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: последующая документальная проверка доходов и расходов общегосударственного бюджета, проверка оборотов всех денежных средств и материальных ценностей, находящихся в подотчетных кассах и учреждениях по</a:t>
            </a:r>
            <a:br>
              <a:rPr lang="ru-RU" sz="200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подлинным оправдательным документам;</a:t>
            </a:r>
          </a:p>
          <a:p>
            <a:pPr lvl="0"/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фактический контроль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: фактическая проверка денежных и ма­териальных ценностей, внезапное освидетельствование касс всех</a:t>
            </a:r>
            <a:br>
              <a:rPr lang="ru-RU" sz="200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ведомств;</a:t>
            </a:r>
          </a:p>
          <a:p>
            <a:pPr lvl="0"/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наблюдение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 за правильной постановкой финансовой отчетно­сти всех ведомств СССР;</a:t>
            </a:r>
          </a:p>
          <a:p>
            <a:pPr lvl="0"/>
            <a:r>
              <a:rPr lang="ru-RU" sz="2000" i="1" dirty="0">
                <a:solidFill>
                  <a:schemeClr val="bg2">
                    <a:lumMod val="75000"/>
                  </a:schemeClr>
                </a:solidFill>
              </a:rPr>
              <a:t>составление отчета 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по исполнению общегосударственной росписи доходов и расходов и сводки по исполнению местных бюдже­тов и др.</a:t>
            </a:r>
          </a:p>
          <a:p>
            <a:endParaRPr lang="ru-RU" sz="20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613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</p:spPr>
        <p:txBody>
          <a:bodyPr/>
          <a:lstStyle/>
          <a:p>
            <a:r>
              <a:rPr lang="ru-RU" sz="2400" dirty="0"/>
              <a:t>Состав органов финансового контроля СССР в рассматриваемый период был следующим: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- финансово-контрольное управление СССР;</a:t>
            </a:r>
          </a:p>
          <a:p>
            <a:pPr marL="0" indent="0">
              <a:buNone/>
            </a:pPr>
            <a:r>
              <a:rPr lang="ru-RU" sz="2400" dirty="0"/>
              <a:t>- финансово-контрольные управления союзных республик;</a:t>
            </a:r>
          </a:p>
          <a:p>
            <a:pPr marL="0" indent="0">
              <a:buNone/>
            </a:pPr>
            <a:r>
              <a:rPr lang="ru-RU" sz="2400" dirty="0"/>
              <a:t>- контрольно-бухгалтерские управления в автономных республиках, губерниях и областях (губернские и областные контроля);</a:t>
            </a:r>
          </a:p>
          <a:p>
            <a:pPr marL="0" indent="0">
              <a:buNone/>
            </a:pPr>
            <a:r>
              <a:rPr lang="ru-RU" sz="2400" dirty="0"/>
              <a:t>- специализированные контрольные части при управлениях или</a:t>
            </a:r>
            <a:br>
              <a:rPr lang="ru-RU" sz="2400" dirty="0"/>
            </a:br>
            <a:r>
              <a:rPr lang="ru-RU" sz="2400" dirty="0"/>
              <a:t>правлениях транспорта.</a:t>
            </a:r>
          </a:p>
        </p:txBody>
      </p:sp>
    </p:spTree>
    <p:extLst>
      <p:ext uri="{BB962C8B-B14F-4D97-AF65-F5344CB8AC3E}">
        <p14:creationId xmlns:p14="http://schemas.microsoft.com/office/powerpoint/2010/main" val="38620801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</a:rPr>
              <a:t>Важную роль в осуществлении финансового контроля играл Гос­банк СССР и банки долгосрочных вложений. Госбанк СССР осуществлял систематический контроль за расходованием фондов заработ­ной платы, хранением и использованием наличных денежных средств, за своевременным и правильным осуществлением взаимных расчетов между организациями и учреждениями, выполнением ими своих финансовых обязательств перед бюджетом. Госбанку СССР было предоставлено право проводить ревизии и проверки, прини­мать меры по устранению выявленных нарушений, требовать отстра­нения от работы должностных лиц, виновных в серьезных наруше­ниях государственной финансовой дисциплины или хищениях государственных средств и других преступлениях, с передачей материалов в необходимых случаях следственным органам.</a:t>
            </a:r>
          </a:p>
        </p:txBody>
      </p:sp>
    </p:spTree>
    <p:extLst>
      <p:ext uri="{BB962C8B-B14F-4D97-AF65-F5344CB8AC3E}">
        <p14:creationId xmlns:p14="http://schemas.microsoft.com/office/powerpoint/2010/main" val="2720134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339752" y="116632"/>
            <a:ext cx="640871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Garamond" panose="02020404030301010803" pitchFamily="18" charset="0"/>
              </a:rPr>
              <a:t>Документальная ревизия обеспечивала: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268760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- проверку законности операций, произведенных подконтроль­ным объектом, и соблюдения финансовой и сметной дисциплины;</a:t>
            </a:r>
          </a:p>
          <a:p>
            <a:pPr lvl="0"/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- выявление случаев хищений и незаконного расходования</a:t>
            </a:r>
            <a:b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</a:br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средств и материалов;</a:t>
            </a:r>
          </a:p>
          <a:p>
            <a:pPr lvl="0"/>
            <a:r>
              <a:rPr lang="ru-RU" sz="2400" dirty="0">
                <a:solidFill>
                  <a:schemeClr val="bg2">
                    <a:lumMod val="90000"/>
                  </a:schemeClr>
                </a:solidFill>
                <a:latin typeface="Garamond" panose="02020404030301010803" pitchFamily="18" charset="0"/>
              </a:rPr>
              <a:t>- проверку правильности постановки бухучета и материального учета складского хозяйства.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4077072"/>
            <a:ext cx="7200800" cy="244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Для повышения роли и эффективности внутриведомственного финансового контроля были значительно расширены права и обя­занности главных (старших) бухгалтеров в государственных и обще­ственных организациях. Возложенные на них функции определили их роль как государственных контролеров, наделенных правами и обязанностями по организации учета и соблюдению финансовой и платежной дисциплины.</a:t>
            </a:r>
          </a:p>
        </p:txBody>
      </p:sp>
    </p:spTree>
    <p:extLst>
      <p:ext uri="{BB962C8B-B14F-4D97-AF65-F5344CB8AC3E}">
        <p14:creationId xmlns:p14="http://schemas.microsoft.com/office/powerpoint/2010/main" val="19279451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467544" y="1196752"/>
            <a:ext cx="8280920" cy="4464496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Общегосударственный и внутриведомственный финансовый контроль был тесно связан с общественным контролем, осуществляемым профессиональными союзами и другими общественными органами. При фабрично-заводских комитетах предприятий, при месткомах учреждений организовывались контрольные посты. В их задачи входила проверка отдельных участков финансовой работы учреждений и предприятий, участие в ревизиях, проводимых Контрольно-ревизионным управлением и органами внутриведомственного контроля, а также контроль за выполнением указаний контрольно-ревизионных органов.</a:t>
            </a:r>
          </a:p>
        </p:txBody>
      </p:sp>
    </p:spTree>
    <p:extLst>
      <p:ext uri="{BB962C8B-B14F-4D97-AF65-F5344CB8AC3E}">
        <p14:creationId xmlns:p14="http://schemas.microsoft.com/office/powerpoint/2010/main" val="22596055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63688" y="404664"/>
            <a:ext cx="6984776" cy="18722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Указом Президиума Верховного Совета СССР от 23 августа 1957 г. был образован новый орган финансового контроля - Комиссия советского контроля Совета Министров СССР, а Министерство государственного контроля СССР было упразднено.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2492896"/>
            <a:ext cx="7632848" cy="1938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Garamond" panose="02020404030301010803" pitchFamily="18" charset="0"/>
              </a:rPr>
              <a:t>Органы народного контроля, сочетающие функции государствен­ного и общественного контроля, были созданы в соответствии с Положением об органах народного контроля в СССР. Закон «О народном контроле в СССР» определил основные задачи и на­правления деятельности органов народного контроля, их права и обязанности.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4810184"/>
            <a:ext cx="7416824" cy="172819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На уровне городов и районов при Советах народных депутатов действовали комитеты народного контроля, при поселковых и сельских советах - группы народного контроля, на предприятиях, в колхозах и учреждениях, в воинских частях создавались группы и посты народного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10541661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62552" y="260648"/>
            <a:ext cx="7056784" cy="13464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Обширные контрольные полномочия в соответствии с Конституцией СССР 1977 года принадлежали Советам народных депутатов.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916832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Функции финансового контроля осуществляли также Министер­ство финансов СССР, министерства финансов союзных республик и низовые финансовые органы. В рамках Минфина СССР, министерств финансов союзных республик непосредственную контрольную дея­тельность осуществляли Контрольно-ревизионные управления.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4509120"/>
            <a:ext cx="6624736" cy="18722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Garamond" panose="02020404030301010803" pitchFamily="18" charset="0"/>
              </a:rPr>
              <a:t>Контроль, осуществляемый органами кредитной системы - Гос­банком СССР, Стройбанком СССР, Внешторгбанком СССР - неотъемлемая часть финансового контроля, существовавшего в Со­ветском государстве.</a:t>
            </a:r>
          </a:p>
        </p:txBody>
      </p:sp>
    </p:spTree>
    <p:extLst>
      <p:ext uri="{BB962C8B-B14F-4D97-AF65-F5344CB8AC3E}">
        <p14:creationId xmlns:p14="http://schemas.microsoft.com/office/powerpoint/2010/main" val="757421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548680"/>
            <a:ext cx="7056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rgbClr val="FFCC66"/>
                </a:solidFill>
              </a:rPr>
              <a:t>В течение всего </a:t>
            </a:r>
            <a:r>
              <a:rPr lang="en-US" sz="2000" i="1" dirty="0">
                <a:solidFill>
                  <a:srgbClr val="FFCC66"/>
                </a:solidFill>
                <a:latin typeface="Adobe Garamond Pro" pitchFamily="18" charset="0"/>
              </a:rPr>
              <a:t>XVII</a:t>
            </a:r>
            <a:r>
              <a:rPr lang="ru-RU" sz="2000" i="1" dirty="0">
                <a:solidFill>
                  <a:srgbClr val="FFCC66"/>
                </a:solidFill>
              </a:rPr>
              <a:t> века единого финансового приказа не существовало.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628800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rgbClr val="FFCC66"/>
                </a:solidFill>
              </a:rPr>
              <a:t>В конце 30-х годов был создан приказ Счетных дел, осуществлявший учет доходов и расходов центральных и местных учреждений.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3498" y="3501008"/>
            <a:ext cx="72288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FFCC66"/>
                </a:solidFill>
              </a:rPr>
              <a:t>приказ Большого прихода, 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FFCC66"/>
                </a:solidFill>
              </a:rPr>
              <a:t>приказ Новой четверти, 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FFCC66"/>
                </a:solidFill>
              </a:rPr>
              <a:t>приказ Большой казны, 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FFCC66"/>
                </a:solidFill>
              </a:rPr>
              <a:t>приказ Сбора </a:t>
            </a:r>
            <a:r>
              <a:rPr lang="ru-RU" sz="2000" dirty="0" err="1">
                <a:solidFill>
                  <a:srgbClr val="FFCC66"/>
                </a:solidFill>
              </a:rPr>
              <a:t>пятинных</a:t>
            </a:r>
            <a:r>
              <a:rPr lang="ru-RU" sz="2000" dirty="0">
                <a:solidFill>
                  <a:srgbClr val="FFCC66"/>
                </a:solidFill>
              </a:rPr>
              <a:t> и запросных денег,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rgbClr val="FFCC66"/>
                </a:solidFill>
              </a:rPr>
              <a:t>приказ Денежной раз­дачи и другие.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285293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FFCC66"/>
                </a:solidFill>
              </a:rPr>
              <a:t>Кроме того, к числу финансовых относились: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124744"/>
            <a:ext cx="62464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</a:rPr>
              <a:t>Существовавшая в Советской России система государственного финансового контроля отвечала требованиям административно-ко­мандной экономики и демонстрировала пример достаточно дей­ственного и эффективного звена финансового механизма страны.</a:t>
            </a:r>
          </a:p>
        </p:txBody>
      </p:sp>
    </p:spTree>
    <p:extLst>
      <p:ext uri="{BB962C8B-B14F-4D97-AF65-F5344CB8AC3E}">
        <p14:creationId xmlns:p14="http://schemas.microsoft.com/office/powerpoint/2010/main" val="2205866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E:\Photoshop\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924944"/>
            <a:ext cx="6707088" cy="1143000"/>
          </a:xfrm>
        </p:spPr>
        <p:txBody>
          <a:bodyPr/>
          <a:lstStyle/>
          <a:p>
            <a:r>
              <a:rPr lang="ru-RU" sz="3200" dirty="0"/>
              <a:t>Уже в начале </a:t>
            </a:r>
            <a:r>
              <a:rPr lang="en-US" sz="3200" dirty="0"/>
              <a:t>XVIII</a:t>
            </a:r>
            <a:r>
              <a:rPr lang="ru-RU" sz="3200" dirty="0"/>
              <a:t> века в России, при сохранившейся приказной системе, специального органа финансового контроля не существова­ло. Вопросами денежных и материальных ресурсов в период с 1699 (1701) по 1718 год ведала Ближняя канцелярия, учрежденная при Боярской Думе и подчинявшаяся непосредственно Петру </a:t>
            </a:r>
            <a:r>
              <a:rPr lang="en-US" sz="3200" dirty="0"/>
              <a:t>I</a:t>
            </a:r>
            <a:r>
              <a:rPr lang="ru-RU" sz="3200" dirty="0"/>
              <a:t>.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9675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rgbClr val="FFCC66"/>
                </a:solidFill>
              </a:rPr>
              <a:t>С 1714 года статус и наименование Ближней канцелярии (Счетная канцелярия) измени­лись. Она перестала быть органом финансового управления, и стала осуществлять контроль путем проведения документальной ревизии отчетности. Указ Петра </a:t>
            </a:r>
            <a:r>
              <a:rPr lang="en-US" dirty="0">
                <a:solidFill>
                  <a:srgbClr val="FFCC66"/>
                </a:solidFill>
              </a:rPr>
              <a:t>I</a:t>
            </a:r>
            <a:r>
              <a:rPr lang="ru-RU" dirty="0">
                <a:solidFill>
                  <a:srgbClr val="FFCC66"/>
                </a:solidFill>
              </a:rPr>
              <a:t> от 22 января 1714 года возлагал на нее контроль всех местных и цент­ральных учреждений по подлинным книгам.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24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hotoshop\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204864"/>
            <a:ext cx="7200800" cy="1143000"/>
          </a:xfrm>
        </p:spPr>
        <p:txBody>
          <a:bodyPr/>
          <a:lstStyle/>
          <a:p>
            <a:r>
              <a:rPr lang="ru-RU" sz="2800" dirty="0"/>
              <a:t>Учрежденный Петром </a:t>
            </a:r>
            <a:r>
              <a:rPr lang="en-US" sz="2800" dirty="0"/>
              <a:t>I</a:t>
            </a:r>
            <a:r>
              <a:rPr lang="ru-RU" sz="2800" dirty="0"/>
              <a:t> в 1711 году орган высшего управления - Сенат стал и органом контроля над управлением, в том числе и над финансовым управлением. Поставленная перед ним задача «смотреть во всем государстве расходов, и ненужные, а особливо напрасные отставить» практически требовала выполнения контрольно-реви­зионной работы.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4725144"/>
            <a:ext cx="7272808" cy="15841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Результатом реформ Петра I явилось создание новой системы отраслевого управления. Вместо старых приказов было образовано одиннадцать коллегий, с четко определенными функциями, зафиксированными в Генеральном регламенте коллегий 1720 года.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63688" y="260648"/>
            <a:ext cx="699512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dirty="0"/>
              <a:t>Проведенная Екатериной </a:t>
            </a:r>
            <a:r>
              <a:rPr lang="en-US" sz="2400" dirty="0"/>
              <a:t>II</a:t>
            </a:r>
            <a:r>
              <a:rPr lang="ru-RU" sz="2400" dirty="0"/>
              <a:t> в 1763 году реформа Сената косну­лась и иных центральных учреждений.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43808" y="1916832"/>
            <a:ext cx="5904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CC66"/>
                </a:solidFill>
                <a:latin typeface="Monotype Corsiva" panose="03010101010201010101" pitchFamily="66" charset="0"/>
              </a:rPr>
              <a:t>Единая до того времени </a:t>
            </a:r>
            <a:r>
              <a:rPr lang="ru-RU" sz="2400" dirty="0" err="1">
                <a:solidFill>
                  <a:srgbClr val="FFCC66"/>
                </a:solidFill>
                <a:latin typeface="Monotype Corsiva" panose="03010101010201010101" pitchFamily="66" charset="0"/>
              </a:rPr>
              <a:t>Ре­визион-коллегия</a:t>
            </a:r>
            <a:r>
              <a:rPr lang="ru-RU" sz="2400" dirty="0">
                <a:solidFill>
                  <a:srgbClr val="FFCC66"/>
                </a:solidFill>
                <a:latin typeface="Monotype Corsiva" panose="03010101010201010101" pitchFamily="66" charset="0"/>
              </a:rPr>
              <a:t> была разделена на шесть </a:t>
            </a:r>
            <a:r>
              <a:rPr lang="ru-RU" sz="2400" dirty="0" err="1">
                <a:solidFill>
                  <a:srgbClr val="FFCC66"/>
                </a:solidFill>
                <a:latin typeface="Monotype Corsiva" panose="03010101010201010101" pitchFamily="66" charset="0"/>
              </a:rPr>
              <a:t>депаратаментов</a:t>
            </a:r>
            <a:r>
              <a:rPr lang="ru-RU" sz="2400" dirty="0">
                <a:solidFill>
                  <a:srgbClr val="FFCC66"/>
                </a:solidFill>
                <a:latin typeface="Monotype Corsiva" panose="03010101010201010101" pitchFamily="66" charset="0"/>
              </a:rPr>
              <a:t>, два по­следних из которых создавались временно для ревизии отчетности прежних лет.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4653136"/>
            <a:ext cx="698477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Первым директором </a:t>
            </a:r>
            <a:r>
              <a:rPr lang="ru-RU" sz="2400" dirty="0" err="1"/>
              <a:t>Ревизион</a:t>
            </a:r>
            <a:r>
              <a:rPr lang="ru-RU" sz="2400" dirty="0"/>
              <a:t>-коллегии был назначен сенатор князь </a:t>
            </a:r>
            <a:r>
              <a:rPr lang="ru-RU" sz="2400" dirty="0" err="1"/>
              <a:t>Я.П.Шаховский</a:t>
            </a:r>
            <a:r>
              <a:rPr lang="ru-RU" sz="2400" dirty="0"/>
              <a:t>. </a:t>
            </a:r>
          </a:p>
        </p:txBody>
      </p:sp>
      <p:pic>
        <p:nvPicPr>
          <p:cNvPr id="1026" name="Picture 2" descr="http://elcocheingles.com/Memories/Texts/Shakhovskoy/Shakhovskoy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1781175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259632" y="980728"/>
            <a:ext cx="7488832" cy="4464496"/>
          </a:xfrm>
          <a:prstGeom prst="round2DiagRect">
            <a:avLst/>
          </a:prstGeom>
          <a:noFill/>
          <a:ln>
            <a:solidFill>
              <a:srgbClr val="FF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Garamond" panose="02020404030301010803" pitchFamily="18" charset="0"/>
              </a:rPr>
              <a:t>Казенные палаты, существовавшие в России с 1755 по 1918 год, выполняли перешедшие к ним функции Камер- и </a:t>
            </a:r>
            <a:r>
              <a:rPr lang="ru-RU" sz="2400" dirty="0" err="1">
                <a:latin typeface="Garamond" panose="02020404030301010803" pitchFamily="18" charset="0"/>
              </a:rPr>
              <a:t>Ревизион</a:t>
            </a:r>
            <a:r>
              <a:rPr lang="ru-RU" sz="2400" dirty="0">
                <a:latin typeface="Garamond" panose="02020404030301010803" pitchFamily="18" charset="0"/>
              </a:rPr>
              <a:t>-коллегий. Возглавляемые вице-губернаторами, Казенные палаты заведо­вали податным делом, осуществляли надзор за налоговыми поступлениями и функции финансового контроля. Они составляли данные о доходах и расходах губерний, проводили учетно-статистическую работу по ревизиям - переписям податного населения, ревизовали отчетность. Результаты работы казенных палат обобщала специаль­но созданная правительством Экспедиция для свидетельства счетов.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oldNigh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GoldNight</Template>
  <TotalTime>178</TotalTime>
  <Words>2760</Words>
  <Application>Microsoft Office PowerPoint</Application>
  <PresentationFormat>Экран (4:3)</PresentationFormat>
  <Paragraphs>88</Paragraphs>
  <Slides>40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6" baseType="lpstr">
      <vt:lpstr>Adobe Garamond Pro</vt:lpstr>
      <vt:lpstr>Arial</vt:lpstr>
      <vt:lpstr>Calibri</vt:lpstr>
      <vt:lpstr>Garamond</vt:lpstr>
      <vt:lpstr>Monotype Corsiva</vt:lpstr>
      <vt:lpstr>GoldNight</vt:lpstr>
      <vt:lpstr>Тема № 3 «Финансовый контроль в России» </vt:lpstr>
      <vt:lpstr>1. Возникновение системы органов финансового контроля в России </vt:lpstr>
      <vt:lpstr>Презентация PowerPoint</vt:lpstr>
      <vt:lpstr>Презентация PowerPoint</vt:lpstr>
      <vt:lpstr>Уже в начале XVIII века в России, при сохранившейся приказной системе, специального органа финансового контроля не существова­ло. Вопросами денежных и материальных ресурсов в период с 1699 (1701) по 1718 год ведала Ближняя канцелярия, учрежденная при Боярской Думе и подчинявшаяся непосредственно Петру I. </vt:lpstr>
      <vt:lpstr>Презентация PowerPoint</vt:lpstr>
      <vt:lpstr>Учрежденный Петром I в 1711 году орган высшего управления - Сенат стал и органом контроля над управлением, в том числе и над финансовым управлением. Поставленная перед ним задача «смотреть во всем государстве расходов, и ненужные, а особливо напрасные отставить» практически требовала выполнения контрольно-реви­зионной работы. </vt:lpstr>
      <vt:lpstr>Проведенная Екатериной II в 1763 году реформа Сената косну­лась и иных центральных учреждений.</vt:lpstr>
      <vt:lpstr>Презентация PowerPoint</vt:lpstr>
      <vt:lpstr>Презентация PowerPoint</vt:lpstr>
      <vt:lpstr>В 1780 году Экспедиция о государственных доходах была разде­лена на четыре самостоятельные экспедиции, из которых первая за­ведовала государственными доходами, вторая - расходами, третья - свидетельством счетов и четвертая - взысканием недоимок, недобо­ров и начетов. </vt:lpstr>
      <vt:lpstr>Презентация PowerPoint</vt:lpstr>
      <vt:lpstr>Презентация PowerPoint</vt:lpstr>
      <vt:lpstr>Главное управление ревизии государственных счетов состояло из государственного контролера (с правами министра) и двух департа­ментов: департамента ревизии счетов по гражданской части и депар­тамента ревизии счетов по части военной и морской. В его составе был создан Совет по главному управлению ревизии государственных счетов, или, как он иногда именовался, Совет государственного кон­тролера. </vt:lpstr>
      <vt:lpstr>Первый государственный контролер, барон Компельгаузен, первоначально отдавал предпочтение независимо организованной документальной проверке отчетности. В 1821-1823 годах вопросы ревизионной системы Главного управления активно обсуждались в Комитете по организации учета в министерствах.  </vt:lpstr>
      <vt:lpstr>Презентация PowerPoint</vt:lpstr>
      <vt:lpstr>При его рассмотрении в Госу­дарственном совете член совета П. Д. Киселев выразил свое особое мнение о направлениях изменения ревизионной системы.</vt:lpstr>
      <vt:lpstr>Презентация PowerPoint</vt:lpstr>
      <vt:lpstr>Презентация PowerPoint</vt:lpstr>
      <vt:lpstr>2. Развитие финансового контроля в России в период с 1861 по 1917 год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Ревизионная деятельность Госконтроля базировалась на много­численных правилах и инструкциях. С конца 60-х годов Государ­ственный контроль вел работу по упорядочению многочисленных материалов, сведению их в специальные уставы, ни один из которых так и не был утвержден. </vt:lpstr>
      <vt:lpstr>Проект устава ревизии поступил в комиссию по исполнению государственной росписи IV Думы в 1913 году. Устав не предусматри­вал реформы ревизии, но вносил некоторые нововведения: установ­ление сроков для ответов на запросы контрольных учреждений, наложение начетов в случае просрочки в доставлении требуемых материалов - и предоставлял Государственному контролю права сообщать об обнаруженных им уголовных действиях прокурорскому надзору. С началом I мировой войны проект отложили, и дальнейшая работа над ним возобновилась лишь в 1916 году. Дума приняла устав ревизии, после чего он был направлен в Государственный совет на утверждение, но так и не был принят.</vt:lpstr>
      <vt:lpstr>4 июня 1901 года в составе Госконтроля создается Департамент кредитной отчетности, производивший ревизию расходов Государ­ственного банка и его операций за счет казенных средств, расходов Крестьянского поземельного банка и других кредитных учреждений, кредитных операций Управления мелкого кредита.</vt:lpstr>
      <vt:lpstr>Презентация PowerPoint</vt:lpstr>
      <vt:lpstr>Презентация PowerPoint</vt:lpstr>
      <vt:lpstr>Презентация PowerPoint</vt:lpstr>
      <vt:lpstr>Становление государственного финансового контроля после революции 1917 года происходило под руководством В. И. Ленина. Идеи марксизма о необходимости демократического контроля послужили основой для построения системы социалистического контро­ля в Советской России. </vt:lpstr>
      <vt:lpstr>Новый этап в развитии финансового контроля связан с создани­ем при Народном Комиссариате финансов Финансово-контрольного управления, на которое возлагались следующие задачи:</vt:lpstr>
      <vt:lpstr>Состав органов финансового контроля СССР в рассматриваемый период был следующим: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 У</dc:creator>
  <cp:lastModifiedBy>Ольга</cp:lastModifiedBy>
  <cp:revision>19</cp:revision>
  <dcterms:created xsi:type="dcterms:W3CDTF">2013-11-04T07:40:23Z</dcterms:created>
  <dcterms:modified xsi:type="dcterms:W3CDTF">2017-03-21T07:08:05Z</dcterms:modified>
</cp:coreProperties>
</file>